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64" r:id="rId5"/>
    <p:sldId id="276" r:id="rId6"/>
    <p:sldId id="280" r:id="rId7"/>
    <p:sldId id="261" r:id="rId8"/>
    <p:sldId id="282" r:id="rId9"/>
    <p:sldId id="278" r:id="rId10"/>
    <p:sldId id="270" r:id="rId11"/>
    <p:sldId id="269" r:id="rId12"/>
    <p:sldId id="272" r:id="rId13"/>
    <p:sldId id="265" r:id="rId14"/>
    <p:sldId id="266" r:id="rId15"/>
    <p:sldId id="267" r:id="rId16"/>
    <p:sldId id="268" r:id="rId17"/>
    <p:sldId id="273" r:id="rId18"/>
    <p:sldId id="275" r:id="rId19"/>
    <p:sldId id="257" r:id="rId20"/>
    <p:sldId id="258" r:id="rId21"/>
    <p:sldId id="259" r:id="rId22"/>
    <p:sldId id="260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2" d="100"/>
          <a:sy n="62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B4E3-7F14-4652-A539-CCF3D6CC32E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A380-7BB9-4FDD-A11A-9A4C16263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/>
              <a:t>Curved Mirrors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2031" t="36458" r="6250" b="14583"/>
          <a:stretch>
            <a:fillRect/>
          </a:stretch>
        </p:blipFill>
        <p:spPr bwMode="auto">
          <a:xfrm>
            <a:off x="1143000" y="2819400"/>
            <a:ext cx="685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The Mirror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4400" dirty="0"/>
              <a:t>1/f = 1/d</a:t>
            </a:r>
            <a:r>
              <a:rPr lang="en-US" sz="4400" baseline="-25000" dirty="0"/>
              <a:t>o</a:t>
            </a:r>
            <a:r>
              <a:rPr lang="en-US" sz="4400" dirty="0"/>
              <a:t> + 1/d</a:t>
            </a:r>
            <a:r>
              <a:rPr lang="en-US" sz="4400" baseline="-25000" dirty="0"/>
              <a:t>i</a:t>
            </a:r>
          </a:p>
          <a:p>
            <a:pPr algn="ctr">
              <a:buNone/>
            </a:pPr>
            <a:endParaRPr lang="en-US" sz="4400" baseline="-25000" dirty="0"/>
          </a:p>
          <a:p>
            <a:pPr algn="ctr">
              <a:buNone/>
            </a:pPr>
            <a:r>
              <a:rPr lang="en-US" sz="4400" dirty="0"/>
              <a:t>M = h</a:t>
            </a:r>
            <a:r>
              <a:rPr lang="en-US" sz="4400" baseline="-25000" dirty="0"/>
              <a:t>i</a:t>
            </a:r>
            <a:r>
              <a:rPr lang="en-US" sz="4400" dirty="0"/>
              <a:t>/h</a:t>
            </a:r>
            <a:r>
              <a:rPr lang="en-US" sz="4400" baseline="-25000" dirty="0"/>
              <a:t>o</a:t>
            </a:r>
            <a:r>
              <a:rPr lang="en-US" sz="4400" dirty="0"/>
              <a:t> = -d</a:t>
            </a:r>
            <a:r>
              <a:rPr lang="en-US" sz="4400" baseline="-25000" dirty="0"/>
              <a:t>i</a:t>
            </a:r>
            <a:r>
              <a:rPr lang="en-US" sz="4400" dirty="0"/>
              <a:t>/d</a:t>
            </a:r>
            <a:r>
              <a:rPr lang="en-US" sz="4400" baseline="-25000" dirty="0"/>
              <a:t>o</a:t>
            </a:r>
          </a:p>
          <a:p>
            <a:pPr>
              <a:buNone/>
            </a:pPr>
            <a:endParaRPr lang="en-US" sz="3800" dirty="0"/>
          </a:p>
          <a:p>
            <a:pPr algn="ctr">
              <a:buNone/>
            </a:pPr>
            <a:r>
              <a:rPr lang="en-US" sz="3600" dirty="0"/>
              <a:t>f = focal length, it is POSITIVE for concave mirrors, and half of the radius of curvature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/>
              <a:t>M = magnification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/>
              <a:t>d</a:t>
            </a:r>
            <a:r>
              <a:rPr lang="en-US" sz="3600" baseline="-25000" dirty="0"/>
              <a:t>o</a:t>
            </a:r>
            <a:r>
              <a:rPr lang="en-US" sz="3600" dirty="0"/>
              <a:t> = object distance               d</a:t>
            </a:r>
            <a:r>
              <a:rPr lang="en-US" sz="3600" baseline="-25000" dirty="0"/>
              <a:t>i</a:t>
            </a:r>
            <a:r>
              <a:rPr lang="en-US" sz="3600" dirty="0"/>
              <a:t> = image distance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/>
              <a:t>image distance is NEGATIVE when d</a:t>
            </a:r>
            <a:r>
              <a:rPr lang="en-US" sz="3600" baseline="-25000" dirty="0"/>
              <a:t>o</a:t>
            </a:r>
            <a:r>
              <a:rPr lang="en-US" sz="3600" dirty="0"/>
              <a:t> &lt; f and POSITIVE when d</a:t>
            </a:r>
            <a:r>
              <a:rPr lang="en-US" sz="3600" baseline="-25000" dirty="0"/>
              <a:t>o</a:t>
            </a:r>
            <a:r>
              <a:rPr lang="en-US" sz="3600" dirty="0"/>
              <a:t> &gt; f 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/>
              <a:t>The image is real, inverted, and on the positive  side of the mirror when d</a:t>
            </a:r>
            <a:r>
              <a:rPr lang="en-US" sz="3600" baseline="-25000" dirty="0"/>
              <a:t>o</a:t>
            </a:r>
            <a:r>
              <a:rPr lang="en-US" sz="3600" dirty="0"/>
              <a:t> &gt; f 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/>
              <a:t>The image is virtual, upright, &amp; on NEGATIVE side of the mirror when d</a:t>
            </a:r>
            <a:r>
              <a:rPr lang="en-US" sz="3600" baseline="-25000" dirty="0"/>
              <a:t>o</a:t>
            </a:r>
            <a:r>
              <a:rPr lang="en-US" sz="3600" dirty="0"/>
              <a:t> &lt; f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image distance and image height for a 10.0cm tall object placed 50.0 cm from a concave mirror having a focal length of 30.0 cm.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for Rays: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an object that is sitting on the principle axis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Draw a ray from the </a:t>
            </a:r>
            <a:r>
              <a:rPr lang="en-US" u="sng" dirty="0"/>
              <a:t>tip</a:t>
            </a:r>
            <a:r>
              <a:rPr lang="en-US" dirty="0"/>
              <a:t> of the object toward the mirror that is parallel to the principle axis.  This ray will be reflected thru the focus.</a:t>
            </a:r>
          </a:p>
          <a:p>
            <a:pPr marL="514350" indent="-514350">
              <a:buAutoNum type="arabicPeriod"/>
            </a:pPr>
            <a:r>
              <a:rPr lang="en-US" dirty="0"/>
              <a:t>Draw a ray from the </a:t>
            </a:r>
            <a:r>
              <a:rPr lang="en-US" u="sng" dirty="0"/>
              <a:t>tip</a:t>
            </a:r>
            <a:r>
              <a:rPr lang="en-US" dirty="0"/>
              <a:t> of the object (along a line that passes) through the focus to the mirror.  This ray is reflected parallel to the principle axis.</a:t>
            </a:r>
          </a:p>
          <a:p>
            <a:pPr marL="514350" indent="-514350">
              <a:buAutoNum type="arabicPeriod"/>
            </a:pPr>
            <a:r>
              <a:rPr lang="en-US" b="1" dirty="0"/>
              <a:t>The tip of the image is at the location that the reflected rays cross</a:t>
            </a:r>
            <a:r>
              <a:rPr lang="en-US" dirty="0"/>
              <a:t>.  The base of the image is on the principle axis.  The image is perpendicular to the principle axis.</a:t>
            </a:r>
          </a:p>
        </p:txBody>
      </p:sp>
    </p:spTree>
    <p:extLst>
      <p:ext uri="{BB962C8B-B14F-4D97-AF65-F5344CB8AC3E}">
        <p14:creationId xmlns:p14="http://schemas.microsoft.com/office/powerpoint/2010/main" val="233962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Diagram for Concave Mirrors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313" t="23571" r="3280" b="34339"/>
          <a:stretch>
            <a:fillRect/>
          </a:stretch>
        </p:blipFill>
        <p:spPr bwMode="auto">
          <a:xfrm>
            <a:off x="1524000" y="1704975"/>
            <a:ext cx="5638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Ray Diagrams for Concave Mirrors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68" t="30305" r="14644" b="22554"/>
          <a:stretch>
            <a:fillRect/>
          </a:stretch>
        </p:blipFill>
        <p:spPr bwMode="auto">
          <a:xfrm>
            <a:off x="462643" y="2286000"/>
            <a:ext cx="79302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More Ray Diagrams!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42090" r="4542" b="12452"/>
          <a:stretch>
            <a:fillRect/>
          </a:stretch>
        </p:blipFill>
        <p:spPr bwMode="auto">
          <a:xfrm>
            <a:off x="1447800" y="19050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ONE MORE!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7" t="31989" r="32322" b="15819"/>
          <a:stretch>
            <a:fillRect/>
          </a:stretch>
        </p:blipFill>
        <p:spPr bwMode="auto">
          <a:xfrm>
            <a:off x="1981200" y="1630680"/>
            <a:ext cx="4191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Assignment: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PCR Lesson 3f  CYU #1,2,5 (You should do more if you struggle with these three!)</a:t>
            </a:r>
          </a:p>
          <a:p>
            <a:r>
              <a:rPr lang="en-US" dirty="0"/>
              <a:t>Skim Lessons 3a-3d</a:t>
            </a:r>
          </a:p>
        </p:txBody>
      </p:sp>
    </p:spTree>
    <p:extLst>
      <p:ext uri="{BB962C8B-B14F-4D97-AF65-F5344CB8AC3E}">
        <p14:creationId xmlns:p14="http://schemas.microsoft.com/office/powerpoint/2010/main" val="408698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was the object in the demo?</a:t>
            </a:r>
          </a:p>
          <a:p>
            <a:r>
              <a:rPr lang="en-US" dirty="0"/>
              <a:t>What is the object distance?</a:t>
            </a:r>
          </a:p>
          <a:p>
            <a:r>
              <a:rPr lang="en-US" dirty="0"/>
              <a:t>Due to the size of the object distance, 1/d</a:t>
            </a:r>
            <a:r>
              <a:rPr lang="en-US" baseline="-25000" dirty="0"/>
              <a:t>o</a:t>
            </a:r>
            <a:r>
              <a:rPr lang="en-US" dirty="0"/>
              <a:t> is ALMOST….</a:t>
            </a:r>
          </a:p>
          <a:p>
            <a:r>
              <a:rPr lang="en-US" dirty="0"/>
              <a:t>Therefore, the image distance is pretty close to being…….</a:t>
            </a:r>
          </a:p>
          <a:p>
            <a:r>
              <a:rPr lang="en-US" dirty="0"/>
              <a:t>In other words, If we had taken a meter stick outside (and used it), we would now know the….</a:t>
            </a:r>
          </a:p>
        </p:txBody>
      </p:sp>
    </p:spTree>
    <p:extLst>
      <p:ext uri="{BB962C8B-B14F-4D97-AF65-F5344CB8AC3E}">
        <p14:creationId xmlns:p14="http://schemas.microsoft.com/office/powerpoint/2010/main" val="26198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Mirrors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4" t="28622" r="20958" b="20870"/>
          <a:stretch>
            <a:fillRect/>
          </a:stretch>
        </p:blipFill>
        <p:spPr bwMode="auto">
          <a:xfrm>
            <a:off x="1524000" y="1581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rays follow the law of reflection…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plane mirrors?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Concave Mirrors?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convex mirrors?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irregular reflective surfaces?</a:t>
            </a:r>
          </a:p>
        </p:txBody>
      </p:sp>
    </p:spTree>
    <p:extLst>
      <p:ext uri="{BB962C8B-B14F-4D97-AF65-F5344CB8AC3E}">
        <p14:creationId xmlns:p14="http://schemas.microsoft.com/office/powerpoint/2010/main" val="97046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Diagrams and Convex mirrors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686" t="25254" r="2017" b="12452"/>
          <a:stretch>
            <a:fillRect/>
          </a:stretch>
        </p:blipFill>
        <p:spPr bwMode="auto">
          <a:xfrm>
            <a:off x="2286000" y="1752600"/>
            <a:ext cx="4572000" cy="39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Principal</a:t>
            </a:r>
          </a:p>
          <a:p>
            <a:r>
              <a:rPr lang="en-US" dirty="0"/>
              <a:t>Axis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“Mirror Equation”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/>
              <a:t>1/f = 1/d</a:t>
            </a:r>
            <a:r>
              <a:rPr lang="en-US" baseline="-25000" dirty="0"/>
              <a:t>o</a:t>
            </a:r>
            <a:r>
              <a:rPr lang="en-US" dirty="0"/>
              <a:t> + 1/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endParaRPr lang="en-US" baseline="-25000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f = focal length, it is NEGATIVE, and half of the radius of curvature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d</a:t>
            </a:r>
            <a:r>
              <a:rPr lang="en-US" baseline="-25000" dirty="0"/>
              <a:t>o</a:t>
            </a:r>
            <a:r>
              <a:rPr lang="en-US" dirty="0"/>
              <a:t> = object distance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/>
              <a:t> = image distance, it is NEGATIVE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For a CONVEX MIRROR, the image is always virtual, upright, and on the NEGATIVE side of the mirror.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Mirror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convex mirror has a focal length of -50 cm. A 20 cm tall object is placed on the principal axis, 100 cm from the mirror's surface.  Construct a ray diagram for this set-up.  Determine the image distance from the diagram, then confirm your results with the mirror equation.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/>
              <a:t>Culminating Experiment:  Experimentally Determine the focal length of a concave mirror.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 the objective</a:t>
            </a:r>
          </a:p>
          <a:p>
            <a:r>
              <a:rPr lang="en-US" dirty="0"/>
              <a:t>Draw the set-up, labelling object, image, and distances (there are THREE)</a:t>
            </a:r>
          </a:p>
          <a:p>
            <a:r>
              <a:rPr lang="en-US" dirty="0"/>
              <a:t>Present measurements and computed values in a table</a:t>
            </a:r>
          </a:p>
          <a:p>
            <a:r>
              <a:rPr lang="en-US" dirty="0"/>
              <a:t>Show formulas, and “sample” calculations (with measurements plugged in) for one of the trials.</a:t>
            </a:r>
          </a:p>
          <a:p>
            <a:r>
              <a:rPr lang="en-US" dirty="0"/>
              <a:t>Average result and state in a concluding sentence.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6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rays follow the law of reflection…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plane mirrors?</a:t>
            </a:r>
          </a:p>
          <a:p>
            <a:pPr marL="0" indent="0">
              <a:buNone/>
            </a:pPr>
            <a:r>
              <a:rPr lang="en-US" b="1" dirty="0"/>
              <a:t>YES!</a:t>
            </a:r>
          </a:p>
          <a:p>
            <a:pPr marL="0" indent="0">
              <a:buNone/>
            </a:pPr>
            <a:r>
              <a:rPr lang="en-US" dirty="0"/>
              <a:t>For Concave Mirrors?</a:t>
            </a:r>
          </a:p>
          <a:p>
            <a:pPr marL="0" indent="0">
              <a:buNone/>
            </a:pPr>
            <a:r>
              <a:rPr lang="en-US" b="1" dirty="0"/>
              <a:t>YES!</a:t>
            </a:r>
          </a:p>
          <a:p>
            <a:pPr marL="0" indent="0">
              <a:buNone/>
            </a:pPr>
            <a:r>
              <a:rPr lang="en-US" dirty="0"/>
              <a:t>For convex mirrors?</a:t>
            </a:r>
          </a:p>
          <a:p>
            <a:pPr marL="0" indent="0">
              <a:buNone/>
            </a:pPr>
            <a:r>
              <a:rPr lang="en-US" b="1" dirty="0"/>
              <a:t>YES! </a:t>
            </a:r>
          </a:p>
          <a:p>
            <a:pPr marL="0" indent="0">
              <a:buNone/>
            </a:pPr>
            <a:r>
              <a:rPr lang="en-US" dirty="0"/>
              <a:t>For irregular reflective surfaces?</a:t>
            </a:r>
          </a:p>
          <a:p>
            <a:pPr marL="0" indent="0">
              <a:buNone/>
            </a:pPr>
            <a:r>
              <a:rPr lang="en-US" b="1" dirty="0"/>
              <a:t>YES!</a:t>
            </a:r>
          </a:p>
          <a:p>
            <a:pPr marL="0" indent="0">
              <a:buNone/>
            </a:pPr>
            <a:r>
              <a:rPr lang="en-US" sz="2400" dirty="0"/>
              <a:t>First three cause </a:t>
            </a:r>
            <a:r>
              <a:rPr lang="en-US" sz="2400" b="1" dirty="0"/>
              <a:t>specular reflection</a:t>
            </a:r>
            <a:r>
              <a:rPr lang="en-US" sz="2400" dirty="0"/>
              <a:t>, the last causes </a:t>
            </a:r>
            <a:r>
              <a:rPr lang="en-US" sz="2400" b="1" dirty="0"/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14873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Concave Mirrors and Rays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81" t="38723" r="14644" b="29288"/>
          <a:stretch>
            <a:fillRect/>
          </a:stretch>
        </p:blipFill>
        <p:spPr bwMode="auto">
          <a:xfrm>
            <a:off x="381000" y="27432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affects the…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to the focal point?</a:t>
            </a:r>
          </a:p>
          <a:p>
            <a:r>
              <a:rPr lang="en-US" dirty="0"/>
              <a:t>distance to the image?</a:t>
            </a:r>
          </a:p>
          <a:p>
            <a:r>
              <a:rPr lang="en-US" dirty="0"/>
              <a:t>size of the image?</a:t>
            </a:r>
          </a:p>
          <a:p>
            <a:r>
              <a:rPr lang="en-US" dirty="0"/>
              <a:t>orientation of the image?</a:t>
            </a:r>
          </a:p>
        </p:txBody>
      </p:sp>
    </p:spTree>
    <p:extLst>
      <p:ext uri="{BB962C8B-B14F-4D97-AF65-F5344CB8AC3E}">
        <p14:creationId xmlns:p14="http://schemas.microsoft.com/office/powerpoint/2010/main" val="74612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affects the…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distance to the focal point?  (</a:t>
            </a:r>
            <a:r>
              <a:rPr lang="en-US" b="1" i="1" dirty="0"/>
              <a:t>focal length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is only affected by the </a:t>
            </a:r>
            <a:r>
              <a:rPr lang="en-US" b="1" i="1" dirty="0"/>
              <a:t>radius of curvature </a:t>
            </a:r>
            <a:r>
              <a:rPr lang="en-US" dirty="0"/>
              <a:t>of the mirror</a:t>
            </a:r>
          </a:p>
          <a:p>
            <a:r>
              <a:rPr lang="en-US" dirty="0"/>
              <a:t>distance to the image?</a:t>
            </a:r>
          </a:p>
          <a:p>
            <a:pPr lvl="1"/>
            <a:r>
              <a:rPr lang="en-US" dirty="0"/>
              <a:t>This is affected by the focal length and object distance</a:t>
            </a:r>
          </a:p>
          <a:p>
            <a:r>
              <a:rPr lang="en-US" dirty="0"/>
              <a:t>size of the image?</a:t>
            </a:r>
          </a:p>
          <a:p>
            <a:pPr lvl="1"/>
            <a:r>
              <a:rPr lang="en-US" dirty="0"/>
              <a:t>This is affected by the focal length, object distance and object size</a:t>
            </a:r>
          </a:p>
          <a:p>
            <a:r>
              <a:rPr lang="en-US" dirty="0"/>
              <a:t>orientation of the image?</a:t>
            </a:r>
          </a:p>
          <a:p>
            <a:pPr lvl="1"/>
            <a:r>
              <a:rPr lang="en-US" dirty="0"/>
              <a:t>This is determined based on focal </a:t>
            </a:r>
            <a:r>
              <a:rPr lang="en-US" dirty="0" err="1"/>
              <a:t>lenth</a:t>
            </a:r>
            <a:r>
              <a:rPr lang="en-US" dirty="0"/>
              <a:t> and object distance</a:t>
            </a:r>
          </a:p>
        </p:txBody>
      </p:sp>
    </p:spTree>
    <p:extLst>
      <p:ext uri="{BB962C8B-B14F-4D97-AF65-F5344CB8AC3E}">
        <p14:creationId xmlns:p14="http://schemas.microsoft.com/office/powerpoint/2010/main" val="156079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Concave Curved Mirror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08" t="21887" r="10856" b="24237"/>
          <a:stretch>
            <a:fillRect/>
          </a:stretch>
        </p:blipFill>
        <p:spPr bwMode="auto">
          <a:xfrm>
            <a:off x="1600200" y="1615440"/>
            <a:ext cx="548640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3200400" y="5410200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05600" y="617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5867400"/>
            <a:ext cx="18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distances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5638800"/>
            <a:ext cx="190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distances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A5E1-F661-435E-BD90-F15284C3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mathematical relationship between…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C425-CBA4-4D29-89FE-F5ADE3FD7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…the image distance (cm) and the object distance (cm) for a spherical concave mirror?</a:t>
            </a:r>
          </a:p>
        </p:txBody>
      </p:sp>
    </p:spTree>
    <p:extLst>
      <p:ext uri="{BB962C8B-B14F-4D97-AF65-F5344CB8AC3E}">
        <p14:creationId xmlns:p14="http://schemas.microsoft.com/office/powerpoint/2010/main" val="13580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mathematical relationship between ________distance (m) and ___________distance (m) for a concave, spherical mirror?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200506"/>
            <a:ext cx="6781800" cy="29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783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Curved Mirrors</vt:lpstr>
      <vt:lpstr>Do rays follow the law of reflection…</vt:lpstr>
      <vt:lpstr>Do rays follow the law of reflection…</vt:lpstr>
      <vt:lpstr>Concave Mirrors and Rays</vt:lpstr>
      <vt:lpstr>What affects the…</vt:lpstr>
      <vt:lpstr>What affects the…</vt:lpstr>
      <vt:lpstr>Anatomy of a Concave Curved Mirror</vt:lpstr>
      <vt:lpstr>What is the mathematical relationship between…</vt:lpstr>
      <vt:lpstr>What is the mathematical relationship between ________distance (m) and ___________distance (m) for a concave, spherical mirror?</vt:lpstr>
      <vt:lpstr>The Mirror Equations</vt:lpstr>
      <vt:lpstr>Example</vt:lpstr>
      <vt:lpstr>Rules for Rays: (for an object that is sitting on the principle axis)</vt:lpstr>
      <vt:lpstr>Ray Diagram for Concave Mirrors</vt:lpstr>
      <vt:lpstr>More Ray Diagrams for Concave Mirrors</vt:lpstr>
      <vt:lpstr>Still More Ray Diagrams!</vt:lpstr>
      <vt:lpstr>And ONE MORE!</vt:lpstr>
      <vt:lpstr>Helpful Assignment:</vt:lpstr>
      <vt:lpstr>Fire from the Sun</vt:lpstr>
      <vt:lpstr>Convex Mirrors</vt:lpstr>
      <vt:lpstr>Ray Diagrams and Convex mirrors</vt:lpstr>
      <vt:lpstr>The “Mirror Equation”</vt:lpstr>
      <vt:lpstr>Convex Mirror Example</vt:lpstr>
      <vt:lpstr>Culminating Experiment:  Experimentally Determine the focal length of a concave mirror.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Curved Mirrors</dc:title>
  <dc:creator>ian smith</dc:creator>
  <cp:lastModifiedBy>SMITH, IAN</cp:lastModifiedBy>
  <cp:revision>72</cp:revision>
  <dcterms:created xsi:type="dcterms:W3CDTF">2011-03-02T12:42:45Z</dcterms:created>
  <dcterms:modified xsi:type="dcterms:W3CDTF">2018-03-05T19:48:26Z</dcterms:modified>
</cp:coreProperties>
</file>